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mov" ContentType="video/quicktime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9" r:id="rId1"/>
  </p:sldMasterIdLst>
  <p:notesMasterIdLst>
    <p:notesMasterId r:id="rId13"/>
  </p:notesMasterIdLst>
  <p:sldIdLst>
    <p:sldId id="256" r:id="rId2"/>
    <p:sldId id="257" r:id="rId3"/>
    <p:sldId id="265" r:id="rId4"/>
    <p:sldId id="258" r:id="rId5"/>
    <p:sldId id="266" r:id="rId6"/>
    <p:sldId id="259" r:id="rId7"/>
    <p:sldId id="260" r:id="rId8"/>
    <p:sldId id="261" r:id="rId9"/>
    <p:sldId id="262" r:id="rId10"/>
    <p:sldId id="264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33"/>
    <p:restoredTop sz="94585"/>
  </p:normalViewPr>
  <p:slideViewPr>
    <p:cSldViewPr snapToGrid="0" snapToObjects="1">
      <p:cViewPr varScale="1">
        <p:scale>
          <a:sx n="96" d="100"/>
          <a:sy n="96" d="100"/>
        </p:scale>
        <p:origin x="5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gif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EA7D2B-5CE5-9B4C-9D4C-5C38976D7206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E10496-81C9-2E48-8E11-1A0BDFBFB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959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Loans drive</a:t>
            </a:r>
            <a:r>
              <a:rPr lang="en-US" baseline="0" dirty="0" smtClean="0"/>
              <a:t> profitability and success for banks, other institutions.  Loans are very important for customers as well, as it is a way to get what you desire even if you don</a:t>
            </a:r>
            <a:r>
              <a:rPr lang="mr-IN" baseline="0" dirty="0" smtClean="0"/>
              <a:t>’</a:t>
            </a:r>
            <a:r>
              <a:rPr lang="en-US" baseline="0" dirty="0" smtClean="0"/>
              <a:t>t have the funds at the moment.  But loan defaults can me a major issue for both parties that nobody wants to be a a part of.  The bank will have to spend a lot of time hunting down the customer, possibly filing a lawsuit.  While a customer’s credit score can decrease drastically, and they might not even be able to apply for a loan in the future.  From the bank’s perspective, it is crucial to avoid classification errors, specifically false positives.  In this situation, the bank will expect a customer to honor their loan, but in reality they default. A false negative is negatively impactful as well, but not as much as a false positive.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10496-81C9-2E48-8E11-1A0BDFBFBCA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4295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Grid Search CV found the optimal</a:t>
            </a:r>
            <a:r>
              <a:rPr lang="en-US" baseline="0" dirty="0" smtClean="0"/>
              <a:t> C, which is the inverse of regularization strength.  Smaller value of C indicates a stronger regularization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10496-81C9-2E48-8E11-1A0BDFBFBCA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055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would suggest</a:t>
            </a:r>
            <a:r>
              <a:rPr lang="en-US" baseline="0" dirty="0" smtClean="0"/>
              <a:t> that maybe the bank can have a certain threshold for these features.  If someone is above a threshold, they can have stricter rules for their policy of accepting loans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E10496-81C9-2E48-8E11-1A0BDFBFBCA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509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1E9D1-CACE-C44F-BED1-E84522E42020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0896C-FD2F-674D-9016-2776CBF5808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1E9D1-CACE-C44F-BED1-E84522E42020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0896C-FD2F-674D-9016-2776CBF5808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1E9D1-CACE-C44F-BED1-E84522E42020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0896C-FD2F-674D-9016-2776CBF5808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1E9D1-CACE-C44F-BED1-E84522E42020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0896C-FD2F-674D-9016-2776CBF5808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1E9D1-CACE-C44F-BED1-E84522E42020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0896C-FD2F-674D-9016-2776CBF5808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1E9D1-CACE-C44F-BED1-E84522E42020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0896C-FD2F-674D-9016-2776CBF5808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1E9D1-CACE-C44F-BED1-E84522E42020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0896C-FD2F-674D-9016-2776CBF5808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1E9D1-CACE-C44F-BED1-E84522E42020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0896C-FD2F-674D-9016-2776CBF5808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1E9D1-CACE-C44F-BED1-E84522E42020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0896C-FD2F-674D-9016-2776CBF5808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6F1E9D1-CACE-C44F-BED1-E84522E42020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770896C-FD2F-674D-9016-2776CBF5808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1E9D1-CACE-C44F-BED1-E84522E42020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0896C-FD2F-674D-9016-2776CBF5808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6F1E9D1-CACE-C44F-BED1-E84522E42020}" type="datetimeFigureOut">
              <a:rPr lang="en-US" smtClean="0"/>
              <a:t>10/27/18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770896C-FD2F-674D-9016-2776CBF5808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8025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0" r:id="rId1"/>
    <p:sldLayoutId id="2147483871" r:id="rId2"/>
    <p:sldLayoutId id="2147483872" r:id="rId3"/>
    <p:sldLayoutId id="2147483873" r:id="rId4"/>
    <p:sldLayoutId id="2147483874" r:id="rId5"/>
    <p:sldLayoutId id="2147483875" r:id="rId6"/>
    <p:sldLayoutId id="2147483876" r:id="rId7"/>
    <p:sldLayoutId id="2147483877" r:id="rId8"/>
    <p:sldLayoutId id="2147483878" r:id="rId9"/>
    <p:sldLayoutId id="2147483879" r:id="rId10"/>
    <p:sldLayoutId id="214748388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6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0051" y="553005"/>
            <a:ext cx="10058400" cy="3566160"/>
          </a:xfrm>
        </p:spPr>
        <p:txBody>
          <a:bodyPr>
            <a:normAutofit/>
          </a:bodyPr>
          <a:lstStyle/>
          <a:p>
            <a:pPr algn="ctr"/>
            <a:r>
              <a:rPr lang="en-US" sz="7200" dirty="0" smtClean="0">
                <a:latin typeface="PT Serif" charset="0"/>
                <a:ea typeface="PT Serif" charset="0"/>
                <a:cs typeface="PT Serif" charset="0"/>
              </a:rPr>
              <a:t>Predicting </a:t>
            </a:r>
            <a:r>
              <a:rPr lang="en-US" sz="7200" dirty="0" smtClean="0">
                <a:latin typeface="PT Serif" charset="0"/>
                <a:ea typeface="PT Serif" charset="0"/>
                <a:cs typeface="PT Serif" charset="0"/>
              </a:rPr>
              <a:t>Loan Defaults </a:t>
            </a:r>
            <a:endParaRPr lang="en-US" sz="7200" dirty="0">
              <a:latin typeface="PT Serif" charset="0"/>
              <a:ea typeface="PT Serif" charset="0"/>
              <a:cs typeface="PT Serif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By: Peyjmon Ahmad </a:t>
            </a:r>
            <a:endParaRPr lang="en-US" dirty="0">
              <a:latin typeface="PT Serif" charset="0"/>
              <a:ea typeface="PT Serif" charset="0"/>
              <a:cs typeface="PT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2770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fault_vi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9125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148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 smtClean="0">
                <a:latin typeface="PT Serif" charset="0"/>
                <a:ea typeface="PT Serif" charset="0"/>
                <a:cs typeface="PT Serif" charset="0"/>
              </a:rPr>
              <a:t>Thanks for listening!</a:t>
            </a:r>
            <a:endParaRPr lang="en-US" sz="4400" dirty="0">
              <a:latin typeface="PT Serif" charset="0"/>
              <a:ea typeface="PT Serif" charset="0"/>
              <a:cs typeface="PT Serif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6164" y="2771840"/>
            <a:ext cx="4740631" cy="315626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756164" y="2402508"/>
            <a:ext cx="4740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Don’t end up like this</a:t>
            </a:r>
            <a:r>
              <a:rPr lang="mr-IN" dirty="0" smtClean="0">
                <a:latin typeface="PT Serif" charset="0"/>
                <a:ea typeface="PT Serif" charset="0"/>
                <a:cs typeface="PT Serif" charset="0"/>
              </a:rPr>
              <a:t>…</a:t>
            </a:r>
            <a:endParaRPr lang="en-US" dirty="0">
              <a:latin typeface="PT Serif" charset="0"/>
              <a:ea typeface="PT Serif" charset="0"/>
              <a:cs typeface="PT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894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 smtClean="0">
                <a:latin typeface="PT Serif" charset="0"/>
                <a:ea typeface="PT Serif" charset="0"/>
                <a:cs typeface="PT Serif" charset="0"/>
              </a:rPr>
              <a:t>What’s the big deal?</a:t>
            </a:r>
            <a:endParaRPr lang="en-US" sz="4400" dirty="0">
              <a:latin typeface="PT Serif" charset="0"/>
              <a:ea typeface="PT Serif" charset="0"/>
              <a:cs typeface="PT Serif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587139"/>
            <a:ext cx="10058400" cy="402336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Crucial to profits for banks</a:t>
            </a:r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, customers </a:t>
            </a:r>
          </a:p>
          <a:p>
            <a:pPr>
              <a:lnSpc>
                <a:spcPct val="200000"/>
              </a:lnSpc>
            </a:pPr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Loan </a:t>
            </a:r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defaults, delays are reoccurring problems</a:t>
            </a:r>
          </a:p>
          <a:p>
            <a:pPr>
              <a:lnSpc>
                <a:spcPct val="200000"/>
              </a:lnSpc>
            </a:pPr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Must avoid c</a:t>
            </a:r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lassification </a:t>
            </a:r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errors</a:t>
            </a:r>
            <a:endParaRPr lang="en-US" dirty="0">
              <a:latin typeface="PT Serif" charset="0"/>
              <a:ea typeface="PT Serif" charset="0"/>
              <a:cs typeface="PT Serif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374" y="2123761"/>
            <a:ext cx="3467306" cy="346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688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 smtClean="0">
                <a:latin typeface="PT Serif" charset="0"/>
                <a:ea typeface="PT Serif" charset="0"/>
                <a:cs typeface="PT Serif" charset="0"/>
              </a:rPr>
              <a:t>Tools                                      Data</a:t>
            </a:r>
            <a:endParaRPr lang="en-US" sz="4400" dirty="0">
              <a:latin typeface="PT Serif" charset="0"/>
              <a:ea typeface="PT Serif" charset="0"/>
              <a:cs typeface="PT Serif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1088" y="2126516"/>
            <a:ext cx="2562011" cy="256201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71" y="1840947"/>
            <a:ext cx="3449782" cy="185770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834" y="3978457"/>
            <a:ext cx="1626884" cy="20912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855" y="2563090"/>
            <a:ext cx="2584669" cy="102352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5274" y="3800535"/>
            <a:ext cx="2977389" cy="1757187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7175715" y="1162373"/>
            <a:ext cx="9022" cy="49073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1088" y="5047426"/>
            <a:ext cx="2684307" cy="1020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404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040296"/>
            <a:ext cx="4876800" cy="391160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6369803" y="1270861"/>
            <a:ext cx="15499" cy="502145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301858" y="1131376"/>
            <a:ext cx="5067945" cy="605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PT Serif" charset="0"/>
                <a:ea typeface="PT Serif" charset="0"/>
                <a:cs typeface="PT Serif" charset="0"/>
              </a:rPr>
              <a:t>Default vs. Non-Default</a:t>
            </a:r>
            <a:endParaRPr lang="en-US" sz="3200" dirty="0">
              <a:latin typeface="PT Serif" charset="0"/>
              <a:ea typeface="PT Serif" charset="0"/>
              <a:cs typeface="PT Serif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385302" y="1131376"/>
            <a:ext cx="4773478" cy="605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PT Serif" charset="0"/>
                <a:ea typeface="PT Serif" charset="0"/>
                <a:cs typeface="PT Serif" charset="0"/>
              </a:rPr>
              <a:t>Main Features</a:t>
            </a:r>
            <a:endParaRPr lang="en-US" sz="3200" dirty="0">
              <a:latin typeface="PT Serif" charset="0"/>
              <a:ea typeface="PT Serif" charset="0"/>
              <a:cs typeface="PT Serif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781025" y="2396757"/>
            <a:ext cx="46029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PT Serif" charset="0"/>
                <a:ea typeface="PT Serif" charset="0"/>
                <a:cs typeface="PT Serif" charset="0"/>
              </a:rPr>
              <a:t>Numeric: </a:t>
            </a:r>
            <a:r>
              <a:rPr lang="en-US" dirty="0">
                <a:latin typeface="PT Serif" charset="0"/>
                <a:ea typeface="PT Serif" charset="0"/>
                <a:cs typeface="PT Serif" charset="0"/>
              </a:rPr>
              <a:t>c</a:t>
            </a:r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hecking balance, duration, savings balance</a:t>
            </a:r>
            <a:r>
              <a:rPr lang="en-US" b="1" dirty="0" smtClean="0">
                <a:latin typeface="PT Serif" charset="0"/>
                <a:ea typeface="PT Serif" charset="0"/>
                <a:cs typeface="PT Serif" charset="0"/>
              </a:rPr>
              <a:t>, </a:t>
            </a:r>
            <a:r>
              <a:rPr lang="en-US" dirty="0">
                <a:latin typeface="PT Serif" charset="0"/>
                <a:ea typeface="PT Serif" charset="0"/>
                <a:cs typeface="PT Serif" charset="0"/>
              </a:rPr>
              <a:t>y</a:t>
            </a:r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ears at employment, </a:t>
            </a:r>
            <a:r>
              <a:rPr lang="en-US" dirty="0" err="1" smtClean="0">
                <a:latin typeface="PT Serif" charset="0"/>
                <a:ea typeface="PT Serif" charset="0"/>
                <a:cs typeface="PT Serif" charset="0"/>
              </a:rPr>
              <a:t>num</a:t>
            </a:r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 of credits, age, dependents </a:t>
            </a:r>
            <a:endParaRPr lang="en-US" b="1" dirty="0">
              <a:latin typeface="PT Serif" charset="0"/>
              <a:ea typeface="PT Serif" charset="0"/>
              <a:cs typeface="PT Serif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781025" y="3750589"/>
            <a:ext cx="42155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PT Serif" charset="0"/>
                <a:ea typeface="PT Serif" charset="0"/>
                <a:cs typeface="PT Serif" charset="0"/>
              </a:rPr>
              <a:t>Categorical: </a:t>
            </a:r>
            <a:r>
              <a:rPr lang="en-US" dirty="0">
                <a:latin typeface="PT Serif" charset="0"/>
                <a:ea typeface="PT Serif" charset="0"/>
                <a:cs typeface="PT Serif" charset="0"/>
              </a:rPr>
              <a:t>p</a:t>
            </a:r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urpose, </a:t>
            </a:r>
            <a:r>
              <a:rPr lang="en-US" dirty="0">
                <a:latin typeface="PT Serif" charset="0"/>
                <a:ea typeface="PT Serif" charset="0"/>
                <a:cs typeface="PT Serif" charset="0"/>
              </a:rPr>
              <a:t>c</a:t>
            </a:r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redit history, sex, skilled worker, marital status, housing </a:t>
            </a:r>
            <a:endParaRPr lang="en-US" b="1" dirty="0">
              <a:latin typeface="PT Serif" charset="0"/>
              <a:ea typeface="PT Serif" charset="0"/>
              <a:cs typeface="PT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241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-387926"/>
            <a:ext cx="10058400" cy="1737360"/>
          </a:xfrm>
        </p:spPr>
        <p:txBody>
          <a:bodyPr>
            <a:normAutofit/>
          </a:bodyPr>
          <a:lstStyle/>
          <a:p>
            <a:pPr algn="ctr"/>
            <a:r>
              <a:rPr lang="en-US" sz="4400" dirty="0" smtClean="0">
                <a:latin typeface="PT Serif" charset="0"/>
                <a:ea typeface="PT Serif" charset="0"/>
                <a:cs typeface="PT Serif" charset="0"/>
              </a:rPr>
              <a:t>Models </a:t>
            </a:r>
            <a:endParaRPr lang="en-US" sz="4400" dirty="0">
              <a:latin typeface="PT Serif" charset="0"/>
              <a:ea typeface="PT Serif" charset="0"/>
              <a:cs typeface="PT Serif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060" y="1920901"/>
            <a:ext cx="4312691" cy="22582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9616" y="4024209"/>
            <a:ext cx="4384136" cy="22061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554" y="2278537"/>
            <a:ext cx="3113758" cy="3491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597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 smtClean="0">
                <a:latin typeface="PT Serif" charset="0"/>
                <a:ea typeface="PT Serif" charset="0"/>
                <a:cs typeface="PT Serif" charset="0"/>
              </a:rPr>
              <a:t>Logistic Regression</a:t>
            </a:r>
            <a:endParaRPr lang="en-US" sz="4400" dirty="0">
              <a:latin typeface="PT Serif" charset="0"/>
              <a:ea typeface="PT Serif" charset="0"/>
              <a:cs typeface="PT Serif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13171" y="1825644"/>
            <a:ext cx="5178829" cy="4023360"/>
          </a:xfrm>
        </p:spPr>
        <p:txBody>
          <a:bodyPr/>
          <a:lstStyle/>
          <a:p>
            <a:pPr>
              <a:lnSpc>
                <a:spcPct val="200000"/>
              </a:lnSpc>
            </a:pPr>
            <a:endParaRPr lang="en-US" dirty="0" smtClean="0">
              <a:latin typeface="PT Serif" charset="0"/>
              <a:ea typeface="PT Serif" charset="0"/>
              <a:cs typeface="PT Serif" charset="0"/>
            </a:endParaRPr>
          </a:p>
          <a:p>
            <a:pPr>
              <a:lnSpc>
                <a:spcPct val="200000"/>
              </a:lnSpc>
            </a:pPr>
            <a:r>
              <a:rPr lang="en-US" sz="1800" dirty="0" smtClean="0">
                <a:latin typeface="PT Serif" charset="0"/>
                <a:ea typeface="PT Serif" charset="0"/>
                <a:cs typeface="PT Serif" charset="0"/>
              </a:rPr>
              <a:t>Used </a:t>
            </a:r>
            <a:r>
              <a:rPr lang="en-US" sz="1800" dirty="0" smtClean="0">
                <a:latin typeface="PT Serif" charset="0"/>
                <a:ea typeface="PT Serif" charset="0"/>
                <a:cs typeface="PT Serif" charset="0"/>
              </a:rPr>
              <a:t>Grid Search </a:t>
            </a:r>
            <a:r>
              <a:rPr lang="en-US" sz="1800" dirty="0" smtClean="0">
                <a:latin typeface="PT Serif" charset="0"/>
                <a:ea typeface="PT Serif" charset="0"/>
                <a:cs typeface="PT Serif" charset="0"/>
              </a:rPr>
              <a:t>CV</a:t>
            </a:r>
            <a:endParaRPr lang="en-US" sz="1800" dirty="0" smtClean="0">
              <a:latin typeface="PT Serif" charset="0"/>
              <a:ea typeface="PT Serif" charset="0"/>
              <a:cs typeface="PT Serif" charset="0"/>
            </a:endParaRPr>
          </a:p>
          <a:p>
            <a:pPr>
              <a:lnSpc>
                <a:spcPct val="200000"/>
              </a:lnSpc>
            </a:pPr>
            <a:r>
              <a:rPr lang="en-US" sz="1800" dirty="0" smtClean="0">
                <a:latin typeface="PT Serif" charset="0"/>
                <a:ea typeface="PT Serif" charset="0"/>
                <a:cs typeface="PT Serif" charset="0"/>
              </a:rPr>
              <a:t>About 73% accuracy</a:t>
            </a:r>
            <a:endParaRPr lang="en-US" sz="1800" dirty="0">
              <a:latin typeface="PT Serif" charset="0"/>
              <a:ea typeface="PT Serif" charset="0"/>
              <a:cs typeface="PT Serif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516" y="1970424"/>
            <a:ext cx="4533900" cy="3733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36225" y="4326979"/>
            <a:ext cx="14824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latin typeface="PT Serif" charset="0"/>
                <a:ea typeface="PT Serif" charset="0"/>
                <a:cs typeface="PT Serif" charset="0"/>
              </a:rPr>
              <a:t>False Positive</a:t>
            </a:r>
            <a:endParaRPr lang="en-US" sz="1400" b="1" dirty="0">
              <a:latin typeface="PT Serif" charset="0"/>
              <a:ea typeface="PT Serif" charset="0"/>
              <a:cs typeface="PT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4578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 smtClean="0">
                <a:latin typeface="PT Serif" charset="0"/>
                <a:ea typeface="PT Serif" charset="0"/>
                <a:cs typeface="PT Serif" charset="0"/>
              </a:rPr>
              <a:t>KNN (Nearest Neighbors)</a:t>
            </a:r>
            <a:endParaRPr lang="en-US" sz="4400" dirty="0">
              <a:latin typeface="PT Serif" charset="0"/>
              <a:ea typeface="PT Serif" charset="0"/>
              <a:cs typeface="PT Serif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5267" y="1917469"/>
            <a:ext cx="4610100" cy="3860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332135" y="4308899"/>
            <a:ext cx="14103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latin typeface="PT Serif" charset="0"/>
                <a:ea typeface="PT Serif" charset="0"/>
                <a:cs typeface="PT Serif" charset="0"/>
              </a:rPr>
              <a:t>False Positive (Lighter)</a:t>
            </a:r>
            <a:endParaRPr lang="en-US" sz="1400" b="1" dirty="0">
              <a:latin typeface="PT Serif" charset="0"/>
              <a:ea typeface="PT Serif" charset="0"/>
              <a:cs typeface="PT Serif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433026" y="2943503"/>
            <a:ext cx="3213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Minimizes false positives</a:t>
            </a:r>
          </a:p>
          <a:p>
            <a:endParaRPr lang="en-US" dirty="0">
              <a:latin typeface="PT Serif" charset="0"/>
              <a:ea typeface="PT Serif" charset="0"/>
              <a:cs typeface="PT Serif" charset="0"/>
            </a:endParaRPr>
          </a:p>
          <a:p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Precision: 86%</a:t>
            </a:r>
            <a:endParaRPr lang="en-US" dirty="0">
              <a:latin typeface="PT Serif" charset="0"/>
              <a:ea typeface="PT Serif" charset="0"/>
              <a:cs typeface="PT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72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 smtClean="0">
                <a:latin typeface="PT Serif" charset="0"/>
                <a:ea typeface="PT Serif" charset="0"/>
                <a:cs typeface="PT Serif" charset="0"/>
              </a:rPr>
              <a:t>Random Forest</a:t>
            </a:r>
            <a:endParaRPr lang="en-US" sz="4400" dirty="0">
              <a:latin typeface="PT Serif" charset="0"/>
              <a:ea typeface="PT Serif" charset="0"/>
              <a:cs typeface="PT Serif" charset="0"/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8108949" y="3284212"/>
            <a:ext cx="886691" cy="1939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8098011" y="3476436"/>
            <a:ext cx="886691" cy="1939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8108949" y="3704588"/>
            <a:ext cx="886691" cy="1939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8108950" y="3933427"/>
            <a:ext cx="886691" cy="1939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>
            <a:off x="8108950" y="4161579"/>
            <a:ext cx="886691" cy="1939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995642" y="3216793"/>
            <a:ext cx="247592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Duration (Months)</a:t>
            </a:r>
            <a:endParaRPr lang="en-US" sz="1400" b="1" dirty="0" smtClean="0"/>
          </a:p>
          <a:p>
            <a:r>
              <a:rPr lang="en-US" sz="1400" b="1" dirty="0" smtClean="0"/>
              <a:t>Age</a:t>
            </a:r>
          </a:p>
          <a:p>
            <a:r>
              <a:rPr lang="en-US" sz="1400" b="1" dirty="0" smtClean="0"/>
              <a:t>Credit Amount</a:t>
            </a:r>
            <a:endParaRPr lang="en-US" sz="1400" b="1" dirty="0" smtClean="0"/>
          </a:p>
          <a:p>
            <a:r>
              <a:rPr lang="en-US" sz="1400" b="1" dirty="0" smtClean="0"/>
              <a:t>Years at Present Employment</a:t>
            </a:r>
          </a:p>
          <a:p>
            <a:r>
              <a:rPr lang="en-US" sz="1400" b="1" dirty="0" smtClean="0"/>
              <a:t>Savings Account Balance</a:t>
            </a:r>
            <a:endParaRPr lang="en-US" sz="14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350" y="2994910"/>
            <a:ext cx="2641600" cy="2527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" y="2373058"/>
            <a:ext cx="4762500" cy="33147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108949" y="2014780"/>
            <a:ext cx="3046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Precision: 87%</a:t>
            </a:r>
            <a:endParaRPr lang="en-US" dirty="0">
              <a:latin typeface="PT Serif" charset="0"/>
              <a:ea typeface="PT Serif" charset="0"/>
              <a:cs typeface="PT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887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 smtClean="0">
                <a:latin typeface="PT Serif" charset="0"/>
                <a:ea typeface="PT Serif" charset="0"/>
                <a:cs typeface="PT Serif" charset="0"/>
              </a:rPr>
              <a:t>How much do they increase risk?</a:t>
            </a:r>
            <a:endParaRPr lang="en-US" sz="4400" dirty="0">
              <a:latin typeface="PT Serif" charset="0"/>
              <a:ea typeface="PT Serif" charset="0"/>
              <a:cs typeface="PT Serif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lnSpc>
                <a:spcPct val="200000"/>
              </a:lnSpc>
            </a:pPr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Duration: </a:t>
            </a:r>
            <a:r>
              <a:rPr lang="en-US" b="1" dirty="0" smtClean="0">
                <a:latin typeface="PT Serif" charset="0"/>
                <a:ea typeface="PT Serif" charset="0"/>
                <a:cs typeface="PT Serif" charset="0"/>
              </a:rPr>
              <a:t>1.3</a:t>
            </a:r>
            <a:r>
              <a:rPr lang="en-US" b="1" dirty="0" smtClean="0">
                <a:latin typeface="PT Serif" charset="0"/>
                <a:ea typeface="PT Serif" charset="0"/>
                <a:cs typeface="PT Serif" charset="0"/>
              </a:rPr>
              <a:t>% increase </a:t>
            </a:r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for every month</a:t>
            </a:r>
          </a:p>
          <a:p>
            <a:pPr algn="ctr">
              <a:lnSpc>
                <a:spcPct val="200000"/>
              </a:lnSpc>
            </a:pPr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Credit Amount: </a:t>
            </a:r>
            <a:r>
              <a:rPr lang="en-US" b="1" dirty="0" smtClean="0">
                <a:latin typeface="PT Serif" charset="0"/>
                <a:ea typeface="PT Serif" charset="0"/>
                <a:cs typeface="PT Serif" charset="0"/>
              </a:rPr>
              <a:t>1.5% increase </a:t>
            </a:r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for every $1000</a:t>
            </a:r>
          </a:p>
          <a:p>
            <a:pPr algn="ctr">
              <a:lnSpc>
                <a:spcPct val="200000"/>
              </a:lnSpc>
            </a:pPr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Years at Present Employment: </a:t>
            </a:r>
            <a:r>
              <a:rPr lang="en-US" b="1" dirty="0" smtClean="0">
                <a:latin typeface="PT Serif" charset="0"/>
                <a:ea typeface="PT Serif" charset="0"/>
                <a:cs typeface="PT Serif" charset="0"/>
              </a:rPr>
              <a:t>2.1% decrease </a:t>
            </a:r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for every year</a:t>
            </a:r>
          </a:p>
          <a:p>
            <a:pPr algn="ctr">
              <a:lnSpc>
                <a:spcPct val="200000"/>
              </a:lnSpc>
            </a:pPr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Age: </a:t>
            </a:r>
            <a:r>
              <a:rPr lang="en-US" b="1" dirty="0" smtClean="0">
                <a:latin typeface="PT Serif" charset="0"/>
                <a:ea typeface="PT Serif" charset="0"/>
                <a:cs typeface="PT Serif" charset="0"/>
              </a:rPr>
              <a:t>1.2% decrease </a:t>
            </a:r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for every year </a:t>
            </a:r>
          </a:p>
          <a:p>
            <a:pPr algn="ctr">
              <a:lnSpc>
                <a:spcPct val="200000"/>
              </a:lnSpc>
            </a:pPr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Savings Account: </a:t>
            </a:r>
            <a:r>
              <a:rPr lang="en-US" b="1" dirty="0" smtClean="0">
                <a:latin typeface="PT Serif" charset="0"/>
                <a:ea typeface="PT Serif" charset="0"/>
                <a:cs typeface="PT Serif" charset="0"/>
              </a:rPr>
              <a:t>1.1% decrease </a:t>
            </a:r>
            <a:r>
              <a:rPr lang="en-US" dirty="0" smtClean="0">
                <a:latin typeface="PT Serif" charset="0"/>
                <a:ea typeface="PT Serif" charset="0"/>
                <a:cs typeface="PT Serif" charset="0"/>
              </a:rPr>
              <a:t>every $500</a:t>
            </a:r>
          </a:p>
        </p:txBody>
      </p:sp>
    </p:spTree>
    <p:extLst>
      <p:ext uri="{BB962C8B-B14F-4D97-AF65-F5344CB8AC3E}">
        <p14:creationId xmlns:p14="http://schemas.microsoft.com/office/powerpoint/2010/main" val="1911572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5483</TotalTime>
  <Words>414</Words>
  <Application>Microsoft Macintosh PowerPoint</Application>
  <PresentationFormat>Widescreen</PresentationFormat>
  <Paragraphs>43</Paragraphs>
  <Slides>11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Calibri Light</vt:lpstr>
      <vt:lpstr>Mangal</vt:lpstr>
      <vt:lpstr>PT Serif</vt:lpstr>
      <vt:lpstr>Retrospect</vt:lpstr>
      <vt:lpstr>Predicting Loan Defaults </vt:lpstr>
      <vt:lpstr>What’s the big deal?</vt:lpstr>
      <vt:lpstr>Tools                                      Data</vt:lpstr>
      <vt:lpstr>PowerPoint Presentation</vt:lpstr>
      <vt:lpstr>Models </vt:lpstr>
      <vt:lpstr>Logistic Regression</vt:lpstr>
      <vt:lpstr>KNN (Nearest Neighbors)</vt:lpstr>
      <vt:lpstr>Random Forest</vt:lpstr>
      <vt:lpstr>How much do they increase risk?</vt:lpstr>
      <vt:lpstr>PowerPoint Presentation</vt:lpstr>
      <vt:lpstr>Thanks for listening!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Loan Defaults </dc:title>
  <dc:creator>ahmad qazi</dc:creator>
  <cp:lastModifiedBy>ahmad qazi</cp:lastModifiedBy>
  <cp:revision>50</cp:revision>
  <dcterms:created xsi:type="dcterms:W3CDTF">2018-10-26T06:31:58Z</dcterms:created>
  <dcterms:modified xsi:type="dcterms:W3CDTF">2018-10-31T04:05:51Z</dcterms:modified>
</cp:coreProperties>
</file>

<file path=docProps/thumbnail.jpeg>
</file>